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496" r:id="rId5"/>
    <p:sldId id="488" r:id="rId6"/>
    <p:sldId id="480" r:id="rId7"/>
    <p:sldId id="482" r:id="rId8"/>
    <p:sldId id="497" r:id="rId9"/>
    <p:sldId id="498" r:id="rId10"/>
    <p:sldId id="492" r:id="rId11"/>
    <p:sldId id="495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4FC"/>
    <a:srgbClr val="0C234B"/>
    <a:srgbClr val="AB0520"/>
    <a:srgbClr val="6F868D"/>
    <a:srgbClr val="1FFF00"/>
    <a:srgbClr val="FF00FF"/>
    <a:srgbClr val="0505FF"/>
    <a:srgbClr val="CA00CA"/>
    <a:srgbClr val="899CA2"/>
    <a:srgbClr val="BCB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61" autoAdjust="0"/>
    <p:restoredTop sz="89298" autoAdjust="0"/>
  </p:normalViewPr>
  <p:slideViewPr>
    <p:cSldViewPr snapToGrid="0">
      <p:cViewPr varScale="1">
        <p:scale>
          <a:sx n="110" d="100"/>
          <a:sy n="110" d="100"/>
        </p:scale>
        <p:origin x="86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A2CF7-B2B3-4782-914A-8F1554C8DE51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CBD04-DCD7-4EE7-99CE-EB44670D7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32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CBD04-DCD7-4EE7-99CE-EB44670D78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90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Focus on understanding</a:t>
            </a:r>
            <a:r>
              <a:rPr lang="en-GB" baseline="0" dirty="0"/>
              <a:t> the effects of sweep, which requires full understanding of the </a:t>
            </a:r>
            <a:r>
              <a:rPr lang="en-GB" baseline="0" dirty="0" err="1"/>
              <a:t>unswept</a:t>
            </a:r>
            <a:r>
              <a:rPr lang="en-GB" baseline="0" dirty="0"/>
              <a:t> interaction as a baseline.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CBD04-DCD7-4EE7-99CE-EB44670D78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60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Focus on understanding</a:t>
            </a:r>
            <a:r>
              <a:rPr lang="en-GB" baseline="0" dirty="0"/>
              <a:t> the effects of sweep, which requires full understanding of the </a:t>
            </a:r>
            <a:r>
              <a:rPr lang="en-GB" baseline="0" dirty="0" err="1"/>
              <a:t>unswept</a:t>
            </a:r>
            <a:r>
              <a:rPr lang="en-GB" baseline="0" dirty="0"/>
              <a:t> interaction as a baseline.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CBD04-DCD7-4EE7-99CE-EB44670D78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52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Focus on understanding</a:t>
            </a:r>
            <a:r>
              <a:rPr lang="en-GB" baseline="0" dirty="0"/>
              <a:t> the effects of sweep, which requires full understanding of the </a:t>
            </a:r>
            <a:r>
              <a:rPr lang="en-GB" baseline="0" dirty="0" err="1"/>
              <a:t>unswept</a:t>
            </a:r>
            <a:r>
              <a:rPr lang="en-GB" baseline="0" dirty="0"/>
              <a:t> interaction as a baseline.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CBD04-DCD7-4EE7-99CE-EB44670D78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995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Focus on understanding</a:t>
            </a:r>
            <a:r>
              <a:rPr lang="en-GB" baseline="0" dirty="0"/>
              <a:t> the effects of sweep, which requires full understanding of the </a:t>
            </a:r>
            <a:r>
              <a:rPr lang="en-GB" baseline="0" dirty="0" err="1"/>
              <a:t>unswept</a:t>
            </a:r>
            <a:r>
              <a:rPr lang="en-GB" baseline="0" dirty="0"/>
              <a:t> interaction as a baseline.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CBD04-DCD7-4EE7-99CE-EB44670D78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48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Focus on understanding</a:t>
            </a:r>
            <a:r>
              <a:rPr lang="en-GB" baseline="0" dirty="0"/>
              <a:t> the effects of sweep, which requires full understanding of the </a:t>
            </a:r>
            <a:r>
              <a:rPr lang="en-GB" baseline="0" dirty="0" err="1"/>
              <a:t>unswept</a:t>
            </a:r>
            <a:r>
              <a:rPr lang="en-GB" baseline="0" dirty="0"/>
              <a:t> interaction as a baseline.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CBD04-DCD7-4EE7-99CE-EB44670D78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28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Focus on understanding</a:t>
            </a:r>
            <a:r>
              <a:rPr lang="en-GB" baseline="0" dirty="0"/>
              <a:t> the effects of sweep, which requires full understanding of the </a:t>
            </a:r>
            <a:r>
              <a:rPr lang="en-GB" baseline="0" dirty="0" err="1"/>
              <a:t>unswept</a:t>
            </a:r>
            <a:r>
              <a:rPr lang="en-GB" baseline="0" dirty="0"/>
              <a:t> interaction as a baseline.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CBD04-DCD7-4EE7-99CE-EB44670D78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92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CBD04-DCD7-4EE7-99CE-EB44670D78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28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>
          <a:gsLst>
            <a:gs pos="76000">
              <a:schemeClr val="bg1"/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-1905" y="0"/>
            <a:ext cx="9145905" cy="6867184"/>
            <a:chOff x="0" y="-9184"/>
            <a:chExt cx="9145905" cy="6867184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504704"/>
              <a:ext cx="9144000" cy="5203119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 userDrawn="1"/>
          </p:nvSpPr>
          <p:spPr>
            <a:xfrm>
              <a:off x="0" y="5427133"/>
              <a:ext cx="9144000" cy="14308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05" y="-9184"/>
              <a:ext cx="9144000" cy="1083604"/>
            </a:xfrm>
            <a:prstGeom prst="rect">
              <a:avLst/>
            </a:prstGeom>
          </p:spPr>
        </p:pic>
      </p:grpSp>
      <p:sp>
        <p:nvSpPr>
          <p:cNvPr id="29" name="Isosceles Triangle 28"/>
          <p:cNvSpPr/>
          <p:nvPr userDrawn="1"/>
        </p:nvSpPr>
        <p:spPr>
          <a:xfrm>
            <a:off x="3100070" y="5741829"/>
            <a:ext cx="2989580" cy="1121092"/>
          </a:xfrm>
          <a:prstGeom prst="triangle">
            <a:avLst/>
          </a:prstGeom>
          <a:solidFill>
            <a:srgbClr val="AB05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4296832" y="6191544"/>
            <a:ext cx="637713" cy="663278"/>
            <a:chOff x="4216227" y="6047313"/>
            <a:chExt cx="730596" cy="759884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77" t="67069" r="36573" b="16434"/>
            <a:stretch/>
          </p:blipFill>
          <p:spPr>
            <a:xfrm>
              <a:off x="4216227" y="6572247"/>
              <a:ext cx="730596" cy="2349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73" t="33630" r="40704" b="32408"/>
            <a:stretch/>
          </p:blipFill>
          <p:spPr>
            <a:xfrm>
              <a:off x="4302125" y="6047313"/>
              <a:ext cx="549276" cy="52627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39" t="60942" r="38920" b="32408"/>
            <a:stretch/>
          </p:blipFill>
          <p:spPr>
            <a:xfrm>
              <a:off x="4846638" y="6494998"/>
              <a:ext cx="66676" cy="94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320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 dirty="0"/>
              <a:t>SAMPLE HEADER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65443" y="2240801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3"/>
          </p:nvPr>
        </p:nvSpPr>
        <p:spPr>
          <a:xfrm>
            <a:off x="4723271" y="2240801"/>
            <a:ext cx="3599264" cy="2971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4268723" y="242894"/>
            <a:ext cx="604503" cy="82296"/>
            <a:chOff x="4268723" y="1977327"/>
            <a:chExt cx="604503" cy="82296"/>
          </a:xfrm>
          <a:effectLst/>
        </p:grpSpPr>
        <p:sp>
          <p:nvSpPr>
            <p:cNvPr id="11" name="Isosceles Triangle 10"/>
            <p:cNvSpPr/>
            <p:nvPr userDrawn="1"/>
          </p:nvSpPr>
          <p:spPr>
            <a:xfrm>
              <a:off x="4500563" y="1977327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 userDrawn="1"/>
          </p:nvSpPr>
          <p:spPr>
            <a:xfrm>
              <a:off x="4268723" y="1977327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 userDrawn="1"/>
          </p:nvSpPr>
          <p:spPr>
            <a:xfrm>
              <a:off x="4727970" y="1977327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12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>
                <a:solidFill>
                  <a:srgbClr val="0C234B"/>
                </a:solidFill>
              </a:rPr>
              <a:t>SAMPLE HEADER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930172" y="2696278"/>
            <a:ext cx="3845859" cy="1418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Basic Paragraph.</a:t>
            </a:r>
            <a:r>
              <a:rPr lang="en-US" baseline="0" dirty="0"/>
              <a:t> </a:t>
            </a:r>
            <a:r>
              <a:rPr lang="en-US" dirty="0"/>
              <a:t>This is what the text would look</a:t>
            </a:r>
            <a:r>
              <a:rPr lang="en-US" baseline="0" dirty="0"/>
              <a:t> like in a paragraph. This is what the text would look like in a paragraph. This is what the text would look like.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1" hasCustomPrompt="1"/>
          </p:nvPr>
        </p:nvSpPr>
        <p:spPr>
          <a:xfrm>
            <a:off x="909957" y="2355445"/>
            <a:ext cx="3845859" cy="35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i="0">
                <a:solidFill>
                  <a:srgbClr val="AB052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PARAGRAPH TITLE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4268723" y="242894"/>
            <a:ext cx="604503" cy="82296"/>
            <a:chOff x="4268723" y="1977327"/>
            <a:chExt cx="604503" cy="82296"/>
          </a:xfrm>
          <a:effectLst/>
        </p:grpSpPr>
        <p:sp>
          <p:nvSpPr>
            <p:cNvPr id="11" name="Isosceles Triangle 10"/>
            <p:cNvSpPr/>
            <p:nvPr userDrawn="1"/>
          </p:nvSpPr>
          <p:spPr>
            <a:xfrm>
              <a:off x="4500563" y="1977327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 userDrawn="1"/>
          </p:nvSpPr>
          <p:spPr>
            <a:xfrm>
              <a:off x="4268723" y="1977327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 userDrawn="1"/>
          </p:nvSpPr>
          <p:spPr>
            <a:xfrm>
              <a:off x="4727970" y="1977327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59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>
                <a:solidFill>
                  <a:srgbClr val="0C234B"/>
                </a:solidFill>
              </a:rPr>
              <a:t>SAMPLE HEADER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" hasCustomPrompt="1"/>
          </p:nvPr>
        </p:nvSpPr>
        <p:spPr>
          <a:xfrm>
            <a:off x="987377" y="2003330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Basic Paragraph.</a:t>
            </a:r>
            <a:r>
              <a:rPr lang="en-US" baseline="0" dirty="0"/>
              <a:t> </a:t>
            </a:r>
            <a:r>
              <a:rPr lang="en-US" dirty="0"/>
              <a:t>This is what the text would look</a:t>
            </a:r>
            <a:r>
              <a:rPr lang="en-US" baseline="0" dirty="0"/>
              <a:t> like in a paragraph. This is what the text would look like in a paragraph. This is what the text would look like.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idx="13" hasCustomPrompt="1"/>
          </p:nvPr>
        </p:nvSpPr>
        <p:spPr>
          <a:xfrm>
            <a:off x="4772589" y="2003330"/>
            <a:ext cx="3377331" cy="292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Basic Paragraph.</a:t>
            </a:r>
            <a:r>
              <a:rPr lang="en-US" baseline="0" dirty="0"/>
              <a:t> </a:t>
            </a:r>
            <a:r>
              <a:rPr lang="en-US" dirty="0"/>
              <a:t>This is what the text would look</a:t>
            </a:r>
            <a:r>
              <a:rPr lang="en-US" baseline="0" dirty="0"/>
              <a:t> like in a paragraph. This is what the text would look like in a paragraph. This is what the text would look like.</a:t>
            </a:r>
            <a:endParaRPr lang="en-US" dirty="0"/>
          </a:p>
          <a:p>
            <a:pPr lvl="0"/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4268723" y="242894"/>
            <a:ext cx="604503" cy="82296"/>
            <a:chOff x="4268723" y="1977327"/>
            <a:chExt cx="604503" cy="82296"/>
          </a:xfrm>
          <a:effectLst/>
        </p:grpSpPr>
        <p:sp>
          <p:nvSpPr>
            <p:cNvPr id="9" name="Isosceles Triangle 8"/>
            <p:cNvSpPr/>
            <p:nvPr userDrawn="1"/>
          </p:nvSpPr>
          <p:spPr>
            <a:xfrm>
              <a:off x="4500563" y="1977327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 userDrawn="1"/>
          </p:nvSpPr>
          <p:spPr>
            <a:xfrm>
              <a:off x="4268723" y="1977327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 userDrawn="1"/>
          </p:nvSpPr>
          <p:spPr>
            <a:xfrm>
              <a:off x="4727970" y="1977327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323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>
                <a:solidFill>
                  <a:srgbClr val="0C234B"/>
                </a:solidFill>
              </a:rPr>
              <a:t>SAMPLE HEADER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209963" y="2875352"/>
            <a:ext cx="6467763" cy="1314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268723" y="242894"/>
            <a:ext cx="604503" cy="82296"/>
            <a:chOff x="4268723" y="1977327"/>
            <a:chExt cx="604503" cy="82296"/>
          </a:xfrm>
          <a:effectLst/>
        </p:grpSpPr>
        <p:sp>
          <p:nvSpPr>
            <p:cNvPr id="6" name="Isosceles Triangle 5"/>
            <p:cNvSpPr/>
            <p:nvPr userDrawn="1"/>
          </p:nvSpPr>
          <p:spPr>
            <a:xfrm>
              <a:off x="4500563" y="1977327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/>
            <p:cNvSpPr/>
            <p:nvPr userDrawn="1"/>
          </p:nvSpPr>
          <p:spPr>
            <a:xfrm>
              <a:off x="4268723" y="1977327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/>
            <p:cNvSpPr/>
            <p:nvPr userDrawn="1"/>
          </p:nvSpPr>
          <p:spPr>
            <a:xfrm>
              <a:off x="4727970" y="1977327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697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85291" y="0"/>
            <a:ext cx="7772400" cy="1103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FFFFFF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dirty="0">
                <a:solidFill>
                  <a:srgbClr val="0C234B"/>
                </a:solidFill>
              </a:rPr>
              <a:t>SAMPLE HEADER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82944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938724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6F86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4268723" y="242894"/>
            <a:ext cx="604503" cy="82296"/>
            <a:chOff x="4268723" y="1977327"/>
            <a:chExt cx="604503" cy="82296"/>
          </a:xfrm>
          <a:effectLst/>
        </p:grpSpPr>
        <p:sp>
          <p:nvSpPr>
            <p:cNvPr id="10" name="Isosceles Triangle 9"/>
            <p:cNvSpPr/>
            <p:nvPr userDrawn="1"/>
          </p:nvSpPr>
          <p:spPr>
            <a:xfrm>
              <a:off x="4500563" y="1977327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/>
            <p:cNvSpPr/>
            <p:nvPr userDrawn="1"/>
          </p:nvSpPr>
          <p:spPr>
            <a:xfrm>
              <a:off x="4268723" y="1977327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 userDrawn="1"/>
          </p:nvSpPr>
          <p:spPr>
            <a:xfrm>
              <a:off x="4727970" y="1977327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605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Align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0"/>
            <a:ext cx="7772400" cy="1103313"/>
          </a:xfrm>
        </p:spPr>
        <p:txBody>
          <a:bodyPr/>
          <a:lstStyle>
            <a:lvl1pPr>
              <a:defRPr sz="2000" baseline="0">
                <a:solidFill>
                  <a:srgbClr val="0C234B"/>
                </a:solidFill>
              </a:defRPr>
            </a:lvl1pPr>
          </a:lstStyle>
          <a:p>
            <a:r>
              <a:rPr lang="en-US" dirty="0"/>
              <a:t>SAMPLE HEADER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679135" y="1843553"/>
            <a:ext cx="2255330" cy="2219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 b="0" i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Sample Basic Paragraph.</a:t>
            </a:r>
            <a:r>
              <a:rPr lang="en-US" baseline="0" dirty="0"/>
              <a:t> </a:t>
            </a:r>
            <a:r>
              <a:rPr lang="en-US" dirty="0"/>
              <a:t>This is what the text would look</a:t>
            </a:r>
            <a:r>
              <a:rPr lang="en-US" baseline="0" dirty="0"/>
              <a:t> like in a paragraph. This is what the text would look like in a paragraph. This is what the text would look like.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3049915" y="192167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9915" y="5030957"/>
            <a:ext cx="5486400" cy="400870"/>
          </a:xfrm>
        </p:spPr>
        <p:txBody>
          <a:bodyPr/>
          <a:lstStyle>
            <a:lvl1pPr marL="0" indent="0">
              <a:buNone/>
              <a:defRPr sz="1200">
                <a:solidFill>
                  <a:srgbClr val="6F86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IMAGE CAPTION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4268723" y="242894"/>
            <a:ext cx="604503" cy="82296"/>
            <a:chOff x="4268723" y="1977327"/>
            <a:chExt cx="604503" cy="82296"/>
          </a:xfrm>
          <a:effectLst/>
        </p:grpSpPr>
        <p:sp>
          <p:nvSpPr>
            <p:cNvPr id="10" name="Isosceles Triangle 9"/>
            <p:cNvSpPr/>
            <p:nvPr userDrawn="1"/>
          </p:nvSpPr>
          <p:spPr>
            <a:xfrm>
              <a:off x="4500563" y="1977327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/>
            <p:cNvSpPr/>
            <p:nvPr userDrawn="1"/>
          </p:nvSpPr>
          <p:spPr>
            <a:xfrm>
              <a:off x="4268723" y="1977327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 userDrawn="1"/>
          </p:nvSpPr>
          <p:spPr>
            <a:xfrm>
              <a:off x="4727970" y="1977327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124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4268723" y="242894"/>
            <a:ext cx="604503" cy="82296"/>
            <a:chOff x="4268723" y="1977327"/>
            <a:chExt cx="604503" cy="82296"/>
          </a:xfrm>
          <a:effectLst/>
        </p:grpSpPr>
        <p:sp>
          <p:nvSpPr>
            <p:cNvPr id="4" name="Isosceles Triangle 3"/>
            <p:cNvSpPr/>
            <p:nvPr userDrawn="1"/>
          </p:nvSpPr>
          <p:spPr>
            <a:xfrm>
              <a:off x="4500563" y="1977327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Isosceles Triangle 4"/>
            <p:cNvSpPr/>
            <p:nvPr userDrawn="1"/>
          </p:nvSpPr>
          <p:spPr>
            <a:xfrm>
              <a:off x="4268723" y="1977327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/>
            <p:cNvSpPr/>
            <p:nvPr userDrawn="1"/>
          </p:nvSpPr>
          <p:spPr>
            <a:xfrm>
              <a:off x="4727970" y="1977327"/>
              <a:ext cx="145256" cy="82296"/>
            </a:xfrm>
            <a:prstGeom prst="triangle">
              <a:avLst/>
            </a:prstGeom>
            <a:solidFill>
              <a:srgbClr val="AB052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915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5249" y="117241"/>
            <a:ext cx="642937" cy="627138"/>
          </a:xfrm>
          <a:prstGeom prst="rect">
            <a:avLst/>
          </a:prstGeom>
        </p:spPr>
      </p:pic>
      <p:pic>
        <p:nvPicPr>
          <p:cNvPr id="8" name="Picture 7" descr="triangle_page#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619893"/>
            <a:ext cx="435864" cy="24079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5123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163" y="3885257"/>
            <a:ext cx="6946430" cy="1441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1576" y="6558724"/>
            <a:ext cx="3988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F1214C19-7B70-E548-A608-340680BFD9A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59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rgbClr val="0C234B"/>
          </a:solidFill>
          <a:latin typeface="Verdana"/>
          <a:ea typeface="+mj-ea"/>
          <a:cs typeface="Verdana"/>
        </a:defRPr>
      </a:lvl1pPr>
    </p:titleStyle>
    <p:bodyStyle>
      <a:lvl1pPr marL="342900" indent="-3429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2000" kern="1200">
          <a:solidFill>
            <a:srgbClr val="6F868D"/>
          </a:solidFill>
          <a:latin typeface="Verdana"/>
          <a:ea typeface="+mn-ea"/>
          <a:cs typeface="Verdana"/>
        </a:defRPr>
      </a:lvl1pPr>
      <a:lvl2pPr marL="742950" indent="-28575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600" kern="1200">
          <a:solidFill>
            <a:srgbClr val="6F868D"/>
          </a:solidFill>
          <a:latin typeface="Verdana"/>
          <a:ea typeface="+mn-ea"/>
          <a:cs typeface="Verdana"/>
        </a:defRPr>
      </a:lvl2pPr>
      <a:lvl3pPr marL="11430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6F868D"/>
          </a:solidFill>
          <a:latin typeface="Verdana"/>
          <a:ea typeface="+mn-ea"/>
          <a:cs typeface="Verdana"/>
        </a:defRPr>
      </a:lvl3pPr>
      <a:lvl4pPr marL="16002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6F868D"/>
          </a:solidFill>
          <a:latin typeface="Verdana"/>
          <a:ea typeface="+mn-ea"/>
          <a:cs typeface="Verdana"/>
        </a:defRPr>
      </a:lvl4pPr>
      <a:lvl5pPr marL="2057400" indent="-228600" algn="ctr" defTabSz="457200" rtl="0" eaLnBrk="1" latinLnBrk="0" hangingPunct="1">
        <a:spcBef>
          <a:spcPct val="20000"/>
        </a:spcBef>
        <a:buClr>
          <a:srgbClr val="AB0520"/>
        </a:buClr>
        <a:buFont typeface="Arial"/>
        <a:buChar char="•"/>
        <a:defRPr sz="1200" kern="1200">
          <a:solidFill>
            <a:srgbClr val="6F868D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1371600" y="5027804"/>
            <a:ext cx="6400800" cy="646331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Rachel Rhomberg</a:t>
            </a:r>
            <a:endParaRPr lang="en-US" sz="2400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314100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NASA Space Grant Undergraduate Research Symposium</a:t>
            </a:r>
          </a:p>
          <a:p>
            <a:pPr algn="ctr"/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April 20, 2024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5257800"/>
            <a:ext cx="3124200" cy="1472071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1183864"/>
            <a:ext cx="9144000" cy="2020693"/>
            <a:chOff x="0" y="1935027"/>
            <a:chExt cx="9144000" cy="2020693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2485695"/>
              <a:ext cx="9144000" cy="1470025"/>
              <a:chOff x="0" y="2205470"/>
              <a:chExt cx="9144000" cy="1470025"/>
            </a:xfrm>
          </p:grpSpPr>
          <p:sp>
            <p:nvSpPr>
              <p:cNvPr id="7" name="Title 1"/>
              <p:cNvSpPr txBox="1">
                <a:spLocks/>
              </p:cNvSpPr>
              <p:nvPr/>
            </p:nvSpPr>
            <p:spPr>
              <a:xfrm>
                <a:off x="0" y="2205470"/>
                <a:ext cx="9144000" cy="147002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3600" b="0" kern="1200" baseline="0">
                    <a:solidFill>
                      <a:schemeClr val="bg1"/>
                    </a:solidFill>
                    <a:latin typeface="Verdana"/>
                    <a:ea typeface="+mj-ea"/>
                    <a:cs typeface="Verdana"/>
                  </a:defRPr>
                </a:lvl1pPr>
              </a:lstStyle>
              <a:p>
                <a:pPr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b="0" i="0" u="none" strike="noStrike" dirty="0"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Pneumatic System Integration in Supersonic Flow</a:t>
                </a:r>
                <a:endParaRPr lang="en-US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0" y="3200496"/>
                <a:ext cx="91440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en-GB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268723" y="1935027"/>
              <a:ext cx="604503" cy="82296"/>
              <a:chOff x="4268723" y="1918335"/>
              <a:chExt cx="604503" cy="82296"/>
            </a:xfrm>
            <a:effectLst/>
          </p:grpSpPr>
          <p:sp>
            <p:nvSpPr>
              <p:cNvPr id="11" name="Isosceles Triangle 10"/>
              <p:cNvSpPr/>
              <p:nvPr userDrawn="1"/>
            </p:nvSpPr>
            <p:spPr>
              <a:xfrm>
                <a:off x="4500563" y="1918335"/>
                <a:ext cx="145256" cy="82296"/>
              </a:xfrm>
              <a:prstGeom prst="triangle">
                <a:avLst/>
              </a:prstGeom>
              <a:solidFill>
                <a:srgbClr val="AB052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Isosceles Triangle 11"/>
              <p:cNvSpPr/>
              <p:nvPr userDrawn="1"/>
            </p:nvSpPr>
            <p:spPr>
              <a:xfrm>
                <a:off x="4268723" y="1918335"/>
                <a:ext cx="145256" cy="82296"/>
              </a:xfrm>
              <a:prstGeom prst="triangle">
                <a:avLst/>
              </a:prstGeom>
              <a:solidFill>
                <a:srgbClr val="AB052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Isosceles Triangle 12"/>
              <p:cNvSpPr/>
              <p:nvPr userDrawn="1"/>
            </p:nvSpPr>
            <p:spPr>
              <a:xfrm>
                <a:off x="4727970" y="1918335"/>
                <a:ext cx="145256" cy="82296"/>
              </a:xfrm>
              <a:prstGeom prst="triangle">
                <a:avLst/>
              </a:prstGeom>
              <a:solidFill>
                <a:srgbClr val="AB052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" name="Subtitle 2"/>
          <p:cNvSpPr txBox="1">
            <a:spLocks/>
          </p:cNvSpPr>
          <p:nvPr/>
        </p:nvSpPr>
        <p:spPr>
          <a:xfrm>
            <a:off x="6409187" y="5379650"/>
            <a:ext cx="2501900" cy="771936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Mentor: Dr. James Threadgill</a:t>
            </a:r>
          </a:p>
          <a:p>
            <a:pPr algn="l"/>
            <a:r>
              <a:rPr lang="en-US" sz="1000" dirty="0">
                <a:solidFill>
                  <a:schemeClr val="bg1"/>
                </a:solidFill>
              </a:rPr>
              <a:t>Department of Aerospace and Mechanical Engineering</a:t>
            </a:r>
          </a:p>
          <a:p>
            <a:pPr algn="l"/>
            <a:endParaRPr 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973B5A-AB78-9BC4-2DC0-89E2F89E3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853" y="67359"/>
            <a:ext cx="1794294" cy="89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izona Space Grant Consortium Logo Repository | Arizona Space Grant ...">
            <a:extLst>
              <a:ext uri="{FF2B5EF4-FFF2-40B4-BE49-F238E27FC236}">
                <a16:creationId xmlns:a16="http://schemas.microsoft.com/office/drawing/2014/main" id="{4F43803F-6331-470B-FBBF-29F5DF38B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13" y="160974"/>
            <a:ext cx="684086" cy="91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5917191-6762-4CB9-D5CD-907D07E83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255" y="246632"/>
            <a:ext cx="1357491" cy="5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F1951817-28E3-B6EC-30F2-063E19EF6214}"/>
              </a:ext>
            </a:extLst>
          </p:cNvPr>
          <p:cNvSpPr txBox="1">
            <a:spLocks/>
          </p:cNvSpPr>
          <p:nvPr/>
        </p:nvSpPr>
        <p:spPr>
          <a:xfrm>
            <a:off x="311149" y="5379650"/>
            <a:ext cx="2984141" cy="771936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Acknowledgments: </a:t>
            </a:r>
          </a:p>
          <a:p>
            <a:pPr algn="l"/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University Consortium for Applied </a:t>
            </a:r>
            <a:r>
              <a:rPr lang="en-US" sz="1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Hypersonics</a:t>
            </a:r>
            <a:endParaRPr 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Arizona Research Center for </a:t>
            </a:r>
            <a:r>
              <a:rPr lang="en-US" sz="1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Hypersonics</a:t>
            </a:r>
            <a:endParaRPr 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l"/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069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603" y="66525"/>
            <a:ext cx="7772400" cy="1103313"/>
          </a:xfrm>
        </p:spPr>
        <p:txBody>
          <a:bodyPr>
            <a:normAutofit/>
          </a:bodyPr>
          <a:lstStyle/>
          <a:p>
            <a:r>
              <a:rPr lang="en-US" sz="2400" dirty="0"/>
              <a:t>Arizona </a:t>
            </a:r>
            <a:r>
              <a:rPr lang="en-US" sz="2400" dirty="0" err="1"/>
              <a:t>Polysonic</a:t>
            </a:r>
            <a:r>
              <a:rPr lang="en-US" sz="2400" dirty="0"/>
              <a:t> Wind Tunnel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10198" y="559756"/>
            <a:ext cx="8701629" cy="714290"/>
          </a:xfrm>
        </p:spPr>
        <p:txBody>
          <a:bodyPr>
            <a:noAutofit/>
          </a:bodyPr>
          <a:lstStyle/>
          <a:p>
            <a:pPr marL="155448" indent="-171450">
              <a:spcBef>
                <a:spcPts val="600"/>
              </a:spcBef>
              <a:spcAft>
                <a:spcPts val="600"/>
              </a:spcAft>
              <a:defRPr/>
            </a:pPr>
            <a:endParaRPr lang="en-US" sz="1800" dirty="0">
              <a:solidFill>
                <a:schemeClr val="tx1"/>
              </a:solidFill>
            </a:endParaRPr>
          </a:p>
          <a:p>
            <a:pPr marL="137160" indent="-137160">
              <a:spcBef>
                <a:spcPts val="600"/>
              </a:spcBef>
              <a:defRPr/>
            </a:pPr>
            <a:r>
              <a:rPr lang="en-US" dirty="0">
                <a:solidFill>
                  <a:schemeClr val="tx1"/>
                </a:solidFill>
              </a:rPr>
              <a:t>Blowdown Wind Tunnel located at the AME building at </a:t>
            </a:r>
            <a:r>
              <a:rPr lang="en-US" dirty="0" err="1">
                <a:solidFill>
                  <a:schemeClr val="tx1"/>
                </a:solidFill>
              </a:rPr>
              <a:t>UArizona</a:t>
            </a:r>
            <a:endParaRPr lang="en-US" dirty="0">
              <a:solidFill>
                <a:schemeClr val="tx1"/>
              </a:solidFill>
            </a:endParaRPr>
          </a:p>
          <a:p>
            <a:pPr marL="137160" indent="-137160">
              <a:spcBef>
                <a:spcPts val="600"/>
              </a:spcBef>
              <a:defRPr/>
            </a:pPr>
            <a:r>
              <a:rPr lang="en-US" dirty="0">
                <a:solidFill>
                  <a:schemeClr val="tx1"/>
                </a:solidFill>
              </a:rPr>
              <a:t>Test Section:  15in x 15in x 50in</a:t>
            </a:r>
          </a:p>
          <a:p>
            <a:pPr marL="137160" indent="-137160">
              <a:spcBef>
                <a:spcPts val="600"/>
              </a:spcBef>
              <a:defRPr/>
            </a:pPr>
            <a:r>
              <a:rPr lang="en-US" dirty="0">
                <a:solidFill>
                  <a:schemeClr val="tx1"/>
                </a:solidFill>
              </a:rPr>
              <a:t>Current Mach Range: 1.7 - 4</a:t>
            </a:r>
          </a:p>
          <a:p>
            <a:pPr marL="137160" indent="-137160">
              <a:spcBef>
                <a:spcPts val="600"/>
              </a:spcBef>
              <a:defRPr/>
            </a:pPr>
            <a:r>
              <a:rPr lang="en-US" dirty="0">
                <a:solidFill>
                  <a:schemeClr val="tx1"/>
                </a:solidFill>
              </a:rPr>
              <a:t>Run Time: 10-25 seconds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 descr="A picture containing ground, indoor, blue, engine&#10;&#10;Description automatically generated">
            <a:extLst>
              <a:ext uri="{FF2B5EF4-FFF2-40B4-BE49-F238E27FC236}">
                <a16:creationId xmlns:a16="http://schemas.microsoft.com/office/drawing/2014/main" id="{0536CC78-6B55-D697-4B41-E4BE3189D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728" y="2727516"/>
            <a:ext cx="5356094" cy="35707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0182BC-A78C-5C99-C630-554D067449FF}"/>
              </a:ext>
            </a:extLst>
          </p:cNvPr>
          <p:cNvSpPr txBox="1"/>
          <p:nvPr/>
        </p:nvSpPr>
        <p:spPr>
          <a:xfrm>
            <a:off x="6333775" y="2417748"/>
            <a:ext cx="2810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Arizona </a:t>
            </a:r>
            <a:r>
              <a:rPr lang="en-US" sz="1400" dirty="0" err="1"/>
              <a:t>Polysonic</a:t>
            </a:r>
            <a:r>
              <a:rPr lang="en-US" sz="1400" dirty="0"/>
              <a:t> Wind Tunnel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57D4A11C-075F-5842-B084-4C025A80E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591" y="124052"/>
            <a:ext cx="1245409" cy="49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CE7826E-A553-0B4F-8DF4-798829C7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908" y="21656"/>
            <a:ext cx="1428578" cy="71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Arizona Space Grant Consortium Logo Repository | Arizona Space Grant ...">
            <a:extLst>
              <a:ext uri="{FF2B5EF4-FFF2-40B4-BE49-F238E27FC236}">
                <a16:creationId xmlns:a16="http://schemas.microsoft.com/office/drawing/2014/main" id="{5C6E7D80-D8EF-8442-9FFF-43A8F4733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14" y="-15930"/>
            <a:ext cx="671818" cy="89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diagram of a pressure&#10;&#10;Description automatically generated">
            <a:extLst>
              <a:ext uri="{FF2B5EF4-FFF2-40B4-BE49-F238E27FC236}">
                <a16:creationId xmlns:a16="http://schemas.microsoft.com/office/drawing/2014/main" id="{1B4CB870-50FA-6440-A913-CDE3D0BC34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78" y="2831090"/>
            <a:ext cx="3507568" cy="336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1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813" y="66525"/>
            <a:ext cx="7772400" cy="1103313"/>
          </a:xfrm>
        </p:spPr>
        <p:txBody>
          <a:bodyPr>
            <a:normAutofit/>
          </a:bodyPr>
          <a:lstStyle/>
          <a:p>
            <a:r>
              <a:rPr lang="en-US" sz="2400" dirty="0"/>
              <a:t>Project Overview / Motivation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74812" y="449062"/>
            <a:ext cx="7909629" cy="3873461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ets 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allow for 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increased control of aerodynamic vehicles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goal is to test varying jets to increase understanding of flow behavior, thus expanding our knowledge of aerodynamic control.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b="0" i="0" dirty="0">
              <a:solidFill>
                <a:srgbClr val="0D0D0D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spcBef>
                <a:spcPts val="0"/>
              </a:spcBef>
            </a:pPr>
            <a:endParaRPr lang="en-US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3</a:t>
            </a:fld>
            <a:endParaRPr lang="en-US"/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FDB3DBF3-52C2-6740-BDBF-E70B5EE44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591" y="124052"/>
            <a:ext cx="1245409" cy="49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106C5EC-D97E-9948-AE27-0FCBB7D84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908" y="21656"/>
            <a:ext cx="1428578" cy="71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Arizona Space Grant Consortium Logo Repository | Arizona Space Grant ...">
            <a:extLst>
              <a:ext uri="{FF2B5EF4-FFF2-40B4-BE49-F238E27FC236}">
                <a16:creationId xmlns:a16="http://schemas.microsoft.com/office/drawing/2014/main" id="{0A16DE69-C315-864E-8309-F738C0343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14" y="-15930"/>
            <a:ext cx="671818" cy="89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lack submarine with a white background&#10;&#10;Description automatically generated">
            <a:extLst>
              <a:ext uri="{FF2B5EF4-FFF2-40B4-BE49-F238E27FC236}">
                <a16:creationId xmlns:a16="http://schemas.microsoft.com/office/drawing/2014/main" id="{533F10D7-8A36-1940-AABF-FB5419FAD8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71" y="3001638"/>
            <a:ext cx="8234658" cy="32917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24228" sx="101647" sy="101647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513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6525"/>
            <a:ext cx="7772400" cy="1103313"/>
          </a:xfrm>
        </p:spPr>
        <p:txBody>
          <a:bodyPr>
            <a:normAutofit/>
          </a:bodyPr>
          <a:lstStyle/>
          <a:p>
            <a:r>
              <a:rPr lang="en-US" sz="2400" dirty="0"/>
              <a:t>Jet/Model Design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4</a:t>
            </a:fld>
            <a:endParaRPr lang="en-US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F17C2D01-506A-A847-BBA2-6EA8D0742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591" y="124052"/>
            <a:ext cx="1245409" cy="49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5C2B3E1-6E47-9548-8A02-FF144DC9F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908" y="21656"/>
            <a:ext cx="1428578" cy="71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Arizona Space Grant Consortium Logo Repository | Arizona Space Grant ...">
            <a:extLst>
              <a:ext uri="{FF2B5EF4-FFF2-40B4-BE49-F238E27FC236}">
                <a16:creationId xmlns:a16="http://schemas.microsoft.com/office/drawing/2014/main" id="{CFFECC44-3064-0349-B1A2-2B4F8F9A4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14" y="-15930"/>
            <a:ext cx="671818" cy="89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A0AE68D7-E58E-51F5-B6A2-9264EAE3224C}"/>
              </a:ext>
            </a:extLst>
          </p:cNvPr>
          <p:cNvSpPr txBox="1">
            <a:spLocks/>
          </p:cNvSpPr>
          <p:nvPr/>
        </p:nvSpPr>
        <p:spPr>
          <a:xfrm>
            <a:off x="453903" y="963403"/>
            <a:ext cx="8613091" cy="3975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Mass flow calculations helped determine proper tubing selection and nozzle design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Design Constraints </a:t>
            </a:r>
          </a:p>
          <a:p>
            <a:pPr marL="571500" lvl="1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Jet Sizes</a:t>
            </a:r>
          </a:p>
          <a:p>
            <a:pPr marL="571500" lvl="1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Tubing interface</a:t>
            </a:r>
          </a:p>
          <a:p>
            <a:pPr marL="571500" lvl="1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Manufacturability</a:t>
            </a:r>
          </a:p>
          <a:p>
            <a:pPr marL="571500" lvl="1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chemeClr val="tx1"/>
                </a:solidFill>
              </a:rPr>
              <a:t>Structural Integrity</a:t>
            </a:r>
          </a:p>
          <a:p>
            <a:pPr marL="571500" lvl="1" indent="-1714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 marL="400050" lvl="1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0CDB1A-3CFB-AB49-B4E8-5E762470B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0449" y="2000714"/>
            <a:ext cx="4060822" cy="455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3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5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B0CDAE16-CD5B-82A9-56E8-BE7E802EC3F9}"/>
              </a:ext>
            </a:extLst>
          </p:cNvPr>
          <p:cNvSpPr txBox="1">
            <a:spLocks/>
          </p:cNvSpPr>
          <p:nvPr/>
        </p:nvSpPr>
        <p:spPr>
          <a:xfrm>
            <a:off x="88670" y="745333"/>
            <a:ext cx="5440228" cy="2336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D0D0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n-US" b="0" i="0" dirty="0">
                <a:solidFill>
                  <a:srgbClr val="0D0D0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ressure transducer measurements were taken to test jet velocity. </a:t>
            </a:r>
            <a:endParaRPr lang="en-US" dirty="0">
              <a:solidFill>
                <a:srgbClr val="0D0D0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0"/>
              </a:spcBef>
            </a:pPr>
            <a:r>
              <a:rPr lang="en-US" b="0" i="0" dirty="0">
                <a:solidFill>
                  <a:srgbClr val="0D0D0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Schlieren visualization was used to analyze the flow patterns surrounding the </a:t>
            </a:r>
            <a:r>
              <a:rPr lang="en-US" dirty="0">
                <a:solidFill>
                  <a:srgbClr val="0D0D0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n-US" b="0" i="0" dirty="0">
                <a:solidFill>
                  <a:srgbClr val="0D0D0D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jets, assuring a uniform flow profile at the jet exit.</a:t>
            </a:r>
          </a:p>
          <a:p>
            <a:pPr>
              <a:spcBef>
                <a:spcPts val="0"/>
              </a:spcBef>
            </a:pPr>
            <a:endParaRPr lang="en-US" b="0" i="0" dirty="0">
              <a:solidFill>
                <a:srgbClr val="0D0D0D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Nozzle Block: </a:t>
            </a:r>
            <a:endParaRPr lang="en-US" dirty="0">
              <a:solidFill>
                <a:srgbClr val="0D0D0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F8CA1382-2EE9-AE4D-89CC-F5D624F5E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591" y="124052"/>
            <a:ext cx="1245409" cy="49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929A364-B0F9-3B46-A817-75D39E4AB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908" y="21656"/>
            <a:ext cx="1428578" cy="71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rizona Space Grant Consortium Logo Repository | Arizona Space Grant ...">
            <a:extLst>
              <a:ext uri="{FF2B5EF4-FFF2-40B4-BE49-F238E27FC236}">
                <a16:creationId xmlns:a16="http://schemas.microsoft.com/office/drawing/2014/main" id="{40633BEB-16CF-9D40-A0AE-6D6BF1A19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14" y="-15930"/>
            <a:ext cx="671818" cy="89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grey rectangular object with three pipes&#10;&#10;Description automatically generated with medium confidence">
            <a:extLst>
              <a:ext uri="{FF2B5EF4-FFF2-40B4-BE49-F238E27FC236}">
                <a16:creationId xmlns:a16="http://schemas.microsoft.com/office/drawing/2014/main" id="{5AC3D4AC-1C1D-C24A-A2DF-97A8F80D1D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3778603"/>
            <a:ext cx="4391809" cy="27418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95021" sx="103000" sy="103000" algn="ctr" rotWithShape="0">
              <a:srgbClr val="000000">
                <a:alpha val="0"/>
              </a:srgbClr>
            </a:outerShdw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6733634-67F4-E540-8447-149692E91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6525"/>
            <a:ext cx="7772400" cy="1103313"/>
          </a:xfrm>
        </p:spPr>
        <p:txBody>
          <a:bodyPr>
            <a:normAutofit/>
          </a:bodyPr>
          <a:lstStyle/>
          <a:p>
            <a:r>
              <a:rPr lang="en-US" sz="2400" dirty="0"/>
              <a:t>Velocity Profile Testing</a:t>
            </a:r>
          </a:p>
        </p:txBody>
      </p:sp>
      <p:pic>
        <p:nvPicPr>
          <p:cNvPr id="2" name="pleasework">
            <a:hlinkClick r:id="" action="ppaction://media"/>
            <a:extLst>
              <a:ext uri="{FF2B5EF4-FFF2-40B4-BE49-F238E27FC236}">
                <a16:creationId xmlns:a16="http://schemas.microsoft.com/office/drawing/2014/main" id="{EB64FA7F-6F13-09B9-83E5-1A75E12F4C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34881" t="1" r="35238" b="18888"/>
          <a:stretch/>
        </p:blipFill>
        <p:spPr>
          <a:xfrm>
            <a:off x="5568003" y="1220967"/>
            <a:ext cx="3358283" cy="512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3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3170"/>
            <a:ext cx="7772400" cy="1103313"/>
          </a:xfrm>
        </p:spPr>
        <p:txBody>
          <a:bodyPr>
            <a:normAutofit/>
          </a:bodyPr>
          <a:lstStyle/>
          <a:p>
            <a:r>
              <a:rPr lang="en-US" sz="2400" dirty="0"/>
              <a:t>Transverse Jet in </a:t>
            </a:r>
            <a:br>
              <a:rPr lang="en-US" sz="2400" dirty="0"/>
            </a:br>
            <a:r>
              <a:rPr lang="en-US" sz="2400" dirty="0"/>
              <a:t>Supersonic Crossflow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6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B0CDAE16-CD5B-82A9-56E8-BE7E802EC3F9}"/>
              </a:ext>
            </a:extLst>
          </p:cNvPr>
          <p:cNvSpPr txBox="1">
            <a:spLocks/>
          </p:cNvSpPr>
          <p:nvPr/>
        </p:nvSpPr>
        <p:spPr>
          <a:xfrm>
            <a:off x="293511" y="891783"/>
            <a:ext cx="8556978" cy="25976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C234B"/>
                </a:solidFill>
              </a:rPr>
              <a:t>Shock waves form due the freestream/jet interaction.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C234B"/>
                </a:solidFill>
              </a:rPr>
              <a:t>Separation takes place in the boundary layer.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C234B"/>
                </a:solidFill>
              </a:rPr>
              <a:t>A Prandtl–Meyer expansion fan forms, and the flow is compressed by the barrel shock wave and Mach disk.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C234B"/>
                </a:solidFill>
              </a:rPr>
              <a:t>A recompression shock wave occurs in the recirculation zone.</a:t>
            </a:r>
            <a:endParaRPr lang="en-US" sz="1600" dirty="0">
              <a:solidFill>
                <a:srgbClr val="0C234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F8CA1382-2EE9-AE4D-89CC-F5D624F5E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591" y="124052"/>
            <a:ext cx="1245409" cy="49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929A364-B0F9-3B46-A817-75D39E4AB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908" y="286989"/>
            <a:ext cx="1428578" cy="71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rizona Space Grant Consortium Logo Repository | Arizona Space Grant ...">
            <a:extLst>
              <a:ext uri="{FF2B5EF4-FFF2-40B4-BE49-F238E27FC236}">
                <a16:creationId xmlns:a16="http://schemas.microsoft.com/office/drawing/2014/main" id="{40633BEB-16CF-9D40-A0AE-6D6BF1A19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14" y="-15930"/>
            <a:ext cx="671818" cy="89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 of a wave diagram&#10;&#10;Description automatically generated">
            <a:extLst>
              <a:ext uri="{FF2B5EF4-FFF2-40B4-BE49-F238E27FC236}">
                <a16:creationId xmlns:a16="http://schemas.microsoft.com/office/drawing/2014/main" id="{3F2BD344-DC81-0B4D-AE24-8ACA11AC67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2935" y="2886240"/>
            <a:ext cx="6816155" cy="368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8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813" y="66525"/>
            <a:ext cx="7772400" cy="1103313"/>
          </a:xfrm>
        </p:spPr>
        <p:txBody>
          <a:bodyPr>
            <a:normAutofit/>
          </a:bodyPr>
          <a:lstStyle/>
          <a:p>
            <a:r>
              <a:rPr lang="en-US" sz="2400" dirty="0"/>
              <a:t>Future Work and Testing Plans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t>7</a:t>
            </a:fld>
            <a:endParaRPr lang="en-US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C9A239F3-1B76-6FE4-2574-E8555933A53D}"/>
              </a:ext>
            </a:extLst>
          </p:cNvPr>
          <p:cNvSpPr txBox="1">
            <a:spLocks/>
          </p:cNvSpPr>
          <p:nvPr/>
        </p:nvSpPr>
        <p:spPr>
          <a:xfrm>
            <a:off x="591704" y="504467"/>
            <a:ext cx="8337492" cy="2129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b="0" i="0" dirty="0">
              <a:solidFill>
                <a:srgbClr val="0C234B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b="0" i="0" dirty="0">
                <a:solidFill>
                  <a:srgbClr val="0C234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Further testing will provide insight into flow dynamics for </a:t>
            </a:r>
            <a:r>
              <a:rPr lang="en-US" dirty="0">
                <a:solidFill>
                  <a:srgbClr val="0C234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optimizing </a:t>
            </a:r>
            <a:r>
              <a:rPr lang="en-US" b="0" i="0" dirty="0">
                <a:solidFill>
                  <a:srgbClr val="0C234B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pneumatic systems in supersonic environments, contributing to the advancement of aerospace technology.</a:t>
            </a:r>
            <a:endParaRPr lang="en-US" dirty="0">
              <a:solidFill>
                <a:srgbClr val="0C234B"/>
              </a:solidFill>
            </a:endParaRP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92F6B2F-1204-9AB0-544F-18067232BE01}"/>
              </a:ext>
            </a:extLst>
          </p:cNvPr>
          <p:cNvSpPr txBox="1">
            <a:spLocks/>
          </p:cNvSpPr>
          <p:nvPr/>
        </p:nvSpPr>
        <p:spPr>
          <a:xfrm>
            <a:off x="685800" y="2502167"/>
            <a:ext cx="7772400" cy="6353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0C234B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400" dirty="0"/>
              <a:t>Acknowledgments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365D980E-4538-6698-A660-76685AD1897D}"/>
              </a:ext>
            </a:extLst>
          </p:cNvPr>
          <p:cNvSpPr txBox="1">
            <a:spLocks/>
          </p:cNvSpPr>
          <p:nvPr/>
        </p:nvSpPr>
        <p:spPr>
          <a:xfrm>
            <a:off x="839514" y="3143678"/>
            <a:ext cx="6766730" cy="3187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6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Char char="•"/>
              <a:defRPr sz="12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 err="1">
                <a:solidFill>
                  <a:srgbClr val="0C234B"/>
                </a:solidFill>
              </a:rPr>
              <a:t>UArizona</a:t>
            </a:r>
            <a:r>
              <a:rPr lang="en-US" dirty="0">
                <a:solidFill>
                  <a:srgbClr val="0C234B"/>
                </a:solidFill>
              </a:rPr>
              <a:t>-NASA Space Grant 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C234B"/>
                </a:solidFill>
              </a:rPr>
              <a:t>University Consortium for Applied </a:t>
            </a:r>
            <a:r>
              <a:rPr lang="en-US" dirty="0" err="1">
                <a:solidFill>
                  <a:srgbClr val="0C234B"/>
                </a:solidFill>
              </a:rPr>
              <a:t>Hypersonics</a:t>
            </a:r>
            <a:endParaRPr lang="en-US" dirty="0">
              <a:solidFill>
                <a:srgbClr val="0C234B"/>
              </a:solidFill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C234B"/>
                </a:solidFill>
              </a:rPr>
              <a:t>Arizona Research Center for </a:t>
            </a:r>
            <a:r>
              <a:rPr lang="en-US" dirty="0" err="1">
                <a:solidFill>
                  <a:srgbClr val="0C234B"/>
                </a:solidFill>
              </a:rPr>
              <a:t>Hypersonics</a:t>
            </a:r>
            <a:endParaRPr lang="en-US" dirty="0">
              <a:solidFill>
                <a:srgbClr val="0C234B"/>
              </a:solidFill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C234B"/>
                </a:solidFill>
              </a:rPr>
              <a:t>RTX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C234B"/>
                </a:solidFill>
              </a:rPr>
              <a:t>Dr. James Threadgill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C234B"/>
                </a:solidFill>
              </a:rPr>
              <a:t>Dr. Ashish Singh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C234B"/>
                </a:solidFill>
              </a:rPr>
              <a:t>Dr. Jesse Little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C234B"/>
                </a:solidFill>
              </a:rPr>
              <a:t>Nicholas </a:t>
            </a:r>
            <a:r>
              <a:rPr lang="en-US" dirty="0" err="1">
                <a:solidFill>
                  <a:srgbClr val="0C234B"/>
                </a:solidFill>
              </a:rPr>
              <a:t>Mammana</a:t>
            </a:r>
            <a:endParaRPr lang="en-US" dirty="0">
              <a:solidFill>
                <a:srgbClr val="0C234B"/>
              </a:solidFill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defRPr/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DF356F33-B9A3-F54D-8424-D6F280C95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591" y="124052"/>
            <a:ext cx="1245409" cy="49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89CC490-FFA4-3F45-98BC-E566FF046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908" y="21656"/>
            <a:ext cx="1428578" cy="71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rizona Space Grant Consortium Logo Repository | Arizona Space Grant ...">
            <a:extLst>
              <a:ext uri="{FF2B5EF4-FFF2-40B4-BE49-F238E27FC236}">
                <a16:creationId xmlns:a16="http://schemas.microsoft.com/office/drawing/2014/main" id="{95F5B22B-D99A-4641-BE6B-2343159CD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14" y="-15930"/>
            <a:ext cx="671818" cy="89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87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0" y="5257800"/>
            <a:ext cx="3124200" cy="1472071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2000" kern="1200">
                <a:solidFill>
                  <a:srgbClr val="6F868D"/>
                </a:solidFill>
                <a:latin typeface="Verdana"/>
                <a:ea typeface="+mn-ea"/>
                <a:cs typeface="Verdan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AB0520"/>
              </a:buClr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1183864"/>
            <a:ext cx="9144000" cy="3207432"/>
            <a:chOff x="0" y="1935027"/>
            <a:chExt cx="9144000" cy="3207432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3480721"/>
              <a:ext cx="9144000" cy="1661738"/>
              <a:chOff x="0" y="3200496"/>
              <a:chExt cx="9144000" cy="1661738"/>
            </a:xfrm>
          </p:grpSpPr>
          <p:sp>
            <p:nvSpPr>
              <p:cNvPr id="7" name="Title 1"/>
              <p:cNvSpPr txBox="1">
                <a:spLocks/>
              </p:cNvSpPr>
              <p:nvPr/>
            </p:nvSpPr>
            <p:spPr>
              <a:xfrm>
                <a:off x="0" y="3392209"/>
                <a:ext cx="9144000" cy="147002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3600" b="0" kern="1200" baseline="0">
                    <a:solidFill>
                      <a:schemeClr val="bg1"/>
                    </a:solidFill>
                    <a:latin typeface="Verdana"/>
                    <a:ea typeface="+mj-ea"/>
                    <a:cs typeface="Verdana"/>
                  </a:defRPr>
                </a:lvl1pPr>
              </a:lstStyle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Thank you!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0" y="3200496"/>
                <a:ext cx="91440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en-GB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268723" y="1935027"/>
              <a:ext cx="604503" cy="82296"/>
              <a:chOff x="4268723" y="1918335"/>
              <a:chExt cx="604503" cy="82296"/>
            </a:xfrm>
            <a:effectLst/>
          </p:grpSpPr>
          <p:sp>
            <p:nvSpPr>
              <p:cNvPr id="11" name="Isosceles Triangle 10"/>
              <p:cNvSpPr/>
              <p:nvPr userDrawn="1"/>
            </p:nvSpPr>
            <p:spPr>
              <a:xfrm>
                <a:off x="4500563" y="1918335"/>
                <a:ext cx="145256" cy="82296"/>
              </a:xfrm>
              <a:prstGeom prst="triangle">
                <a:avLst/>
              </a:prstGeom>
              <a:solidFill>
                <a:srgbClr val="AB052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Isosceles Triangle 11"/>
              <p:cNvSpPr/>
              <p:nvPr userDrawn="1"/>
            </p:nvSpPr>
            <p:spPr>
              <a:xfrm>
                <a:off x="4268723" y="1918335"/>
                <a:ext cx="145256" cy="82296"/>
              </a:xfrm>
              <a:prstGeom prst="triangle">
                <a:avLst/>
              </a:prstGeom>
              <a:solidFill>
                <a:srgbClr val="AB052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Isosceles Triangle 12"/>
              <p:cNvSpPr/>
              <p:nvPr userDrawn="1"/>
            </p:nvSpPr>
            <p:spPr>
              <a:xfrm>
                <a:off x="4727970" y="1918335"/>
                <a:ext cx="145256" cy="82296"/>
              </a:xfrm>
              <a:prstGeom prst="triangle">
                <a:avLst/>
              </a:prstGeom>
              <a:solidFill>
                <a:srgbClr val="AB052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973B5A-AB78-9BC4-2DC0-89E2F89E3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853" y="67359"/>
            <a:ext cx="1794294" cy="89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izona Space Grant Consortium Logo Repository | Arizona Space Grant ...">
            <a:extLst>
              <a:ext uri="{FF2B5EF4-FFF2-40B4-BE49-F238E27FC236}">
                <a16:creationId xmlns:a16="http://schemas.microsoft.com/office/drawing/2014/main" id="{4F43803F-6331-470B-FBBF-29F5DF38B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5" y="130464"/>
            <a:ext cx="684086" cy="91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5917191-6762-4CB9-D5CD-907D07E83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343" y="246632"/>
            <a:ext cx="1357491" cy="5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21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.potx" id="{25713B6E-EE05-46CD-BF68-BBFFB81E65F5}" vid="{DAEEFBD2-9155-4948-9096-82BD8A050B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D755AD2698E14A8B506F97F2ADD394" ma:contentTypeVersion="6" ma:contentTypeDescription="Create a new document." ma:contentTypeScope="" ma:versionID="2e4be65327e3e1885c59e8295b7a9562">
  <xsd:schema xmlns:xsd="http://www.w3.org/2001/XMLSchema" xmlns:xs="http://www.w3.org/2001/XMLSchema" xmlns:p="http://schemas.microsoft.com/office/2006/metadata/properties" xmlns:ns2="d40f75f4-8d87-44d8-86fb-e1bfd48bf707" xmlns:ns3="84b969c5-bca8-47c0-8065-c62688fb47ec" targetNamespace="http://schemas.microsoft.com/office/2006/metadata/properties" ma:root="true" ma:fieldsID="e84c2391c1523196adbee82bfeb72972" ns2:_="" ns3:_="">
    <xsd:import namespace="d40f75f4-8d87-44d8-86fb-e1bfd48bf707"/>
    <xsd:import namespace="84b969c5-bca8-47c0-8065-c62688fb47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0f75f4-8d87-44d8-86fb-e1bfd48bf7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b969c5-bca8-47c0-8065-c62688fb47e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375FABF-CFE2-4A87-90EF-2B1A5E4926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0f75f4-8d87-44d8-86fb-e1bfd48bf707"/>
    <ds:schemaRef ds:uri="84b969c5-bca8-47c0-8065-c62688fb47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C84C632-8913-4207-9469-212EB5FC84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45795F-64CF-4AC0-8424-5B0D64795274}">
  <ds:schemaRefs>
    <ds:schemaRef ds:uri="http://schemas.microsoft.com/office/2006/documentManagement/types"/>
    <ds:schemaRef ds:uri="84b969c5-bca8-47c0-8065-c62688fb47ec"/>
    <ds:schemaRef ds:uri="http://schemas.openxmlformats.org/package/2006/metadata/core-properties"/>
    <ds:schemaRef ds:uri="http://www.w3.org/XML/1998/namespace"/>
    <ds:schemaRef ds:uri="http://purl.org/dc/terms/"/>
    <ds:schemaRef ds:uri="http://purl.org/dc/dcmitype/"/>
    <ds:schemaRef ds:uri="http://schemas.microsoft.com/office/infopath/2007/PartnerControls"/>
    <ds:schemaRef ds:uri="d40f75f4-8d87-44d8-86fb-e1bfd48bf707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Space Grant Presentation</Template>
  <TotalTime>570</TotalTime>
  <Words>433</Words>
  <Application>Microsoft Office PowerPoint</Application>
  <PresentationFormat>On-screen Show (4:3)</PresentationFormat>
  <Paragraphs>73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Tahoma</vt:lpstr>
      <vt:lpstr>Verdana</vt:lpstr>
      <vt:lpstr>Office Theme</vt:lpstr>
      <vt:lpstr>PowerPoint Presentation</vt:lpstr>
      <vt:lpstr>Arizona Polysonic Wind Tunnel </vt:lpstr>
      <vt:lpstr>Project Overview / Motivation</vt:lpstr>
      <vt:lpstr>Jet/Model Design</vt:lpstr>
      <vt:lpstr>Velocity Profile Testing</vt:lpstr>
      <vt:lpstr>Transverse Jet in  Supersonic Crossflow</vt:lpstr>
      <vt:lpstr>Future Work and Testing Plans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Mammana, Nicholas Scott - (nicholasmammana)</dc:creator>
  <cp:lastModifiedBy>Michelle A. Coe</cp:lastModifiedBy>
  <cp:revision>12</cp:revision>
  <dcterms:created xsi:type="dcterms:W3CDTF">2023-03-30T17:56:07Z</dcterms:created>
  <dcterms:modified xsi:type="dcterms:W3CDTF">2024-04-16T23:15:24Z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0x01010060D755AD2698E14A8B506F97F2ADD394</vt:lpwstr>
  </property>
</Properties>
</file>